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445" r:id="rId4"/>
    <p:sldId id="448" r:id="rId5"/>
    <p:sldId id="449" r:id="rId6"/>
    <p:sldId id="450" r:id="rId7"/>
    <p:sldId id="451" r:id="rId8"/>
    <p:sldId id="452" r:id="rId9"/>
    <p:sldId id="453" r:id="rId10"/>
    <p:sldId id="464" r:id="rId11"/>
    <p:sldId id="466" r:id="rId12"/>
    <p:sldId id="468" r:id="rId13"/>
    <p:sldId id="465" r:id="rId14"/>
    <p:sldId id="469" r:id="rId15"/>
    <p:sldId id="463" r:id="rId16"/>
    <p:sldId id="455" r:id="rId17"/>
    <p:sldId id="456" r:id="rId18"/>
    <p:sldId id="457" r:id="rId19"/>
    <p:sldId id="458" r:id="rId20"/>
    <p:sldId id="462" r:id="rId21"/>
    <p:sldId id="471" r:id="rId22"/>
    <p:sldId id="472" r:id="rId23"/>
    <p:sldId id="478" r:id="rId24"/>
    <p:sldId id="479" r:id="rId25"/>
    <p:sldId id="475" r:id="rId26"/>
    <p:sldId id="476" r:id="rId27"/>
    <p:sldId id="477" r:id="rId28"/>
    <p:sldId id="480" r:id="rId29"/>
    <p:sldId id="481" r:id="rId30"/>
    <p:sldId id="482" r:id="rId31"/>
    <p:sldId id="485" r:id="rId32"/>
    <p:sldId id="2147375906" r:id="rId33"/>
    <p:sldId id="484" r:id="rId34"/>
    <p:sldId id="2147375907" r:id="rId35"/>
    <p:sldId id="2147375908" r:id="rId36"/>
    <p:sldId id="2147375909" r:id="rId37"/>
    <p:sldId id="2147375910" r:id="rId38"/>
    <p:sldId id="21473759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83C0-B933-61DD-CD38-CD445BE8763D}" v="40" dt="2024-11-11T20:08:49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B0FEF-03EA-4CAC-B23A-247CA7C8D6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9FA58-A71C-4F99-864B-84FBBD95F880}">
      <dgm:prSet phldrT="[Text]"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Current State</a:t>
          </a:r>
        </a:p>
      </dgm:t>
    </dgm:pt>
    <dgm:pt modelId="{89E6858D-ABC8-453A-BBF0-72C6D1398BAE}" type="parTrans" cxnId="{ED675B4C-28F0-4AC9-AB75-52AF9BE27799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98818E2D-0322-4E4D-A2BE-6ACB0BB24F68}" type="sibTrans" cxnId="{ED675B4C-28F0-4AC9-AB75-52AF9BE27799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16C41BB8-333B-4E76-A6D8-2DB57C1AAADC}">
      <dgm:prSet phldrT="[Text]"/>
      <dgm:spPr/>
      <dgm:t>
        <a:bodyPr anchor="ctr"/>
        <a:lstStyle/>
        <a:p>
          <a:pPr marL="177800" indent="0">
            <a:buNone/>
          </a:pPr>
          <a:r>
            <a:rPr lang="en-US">
              <a:latin typeface="Montserrat" panose="00000500000000000000" pitchFamily="2" charset="0"/>
            </a:rPr>
            <a:t>Manual calculations required to appropriately allocate funding in HRS between allowable award payment and salary cap</a:t>
          </a:r>
        </a:p>
      </dgm:t>
    </dgm:pt>
    <dgm:pt modelId="{2339A44C-A1B4-4EF4-B9F8-B9962F204167}" type="parTrans" cxnId="{367CA3AA-310D-4F11-B078-6B33A2E6D5C6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AFD6924B-D250-48F3-9160-654897FCA9C9}" type="sibTrans" cxnId="{367CA3AA-310D-4F11-B078-6B33A2E6D5C6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0C49EC4D-5829-4432-8126-EC96CA2A4953}">
      <dgm:prSet phldrT="[Text]"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Future State</a:t>
          </a:r>
        </a:p>
      </dgm:t>
    </dgm:pt>
    <dgm:pt modelId="{8C45BEFB-237E-4A1C-ADF6-B13E0E13C099}" type="parTrans" cxnId="{1DEA86B3-03DB-4D87-A323-F0CD0CAD6D82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CDF4F72A-8A43-463E-8BE1-0278944D1B8B}" type="sibTrans" cxnId="{1DEA86B3-03DB-4D87-A323-F0CD0CAD6D82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B020F3A9-36FB-4D98-A3CB-C121EDEC73CC}">
      <dgm:prSet phldrT="[Text]"/>
      <dgm:spPr/>
      <dgm:t>
        <a:bodyPr anchor="ctr"/>
        <a:lstStyle/>
        <a:p>
          <a:r>
            <a:rPr lang="en-US">
              <a:latin typeface="Montserrat" panose="00000500000000000000" pitchFamily="2" charset="0"/>
            </a:rPr>
            <a:t>Payroll Costing Allocations will reflect 100% effort on the grant worktag</a:t>
          </a:r>
        </a:p>
      </dgm:t>
    </dgm:pt>
    <dgm:pt modelId="{B4BDC9BA-47E3-4D89-91A3-A1BC37CE89E6}" type="parTrans" cxnId="{74DE1EBD-05E7-404F-8486-E4B88AB34E4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E2CC64EA-22BF-4E61-9709-A421AD6EFAF7}" type="sibTrans" cxnId="{74DE1EBD-05E7-404F-8486-E4B88AB34E4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18F6BD85-EAF3-4F78-9B4D-75F9FF704ACC}">
      <dgm:prSet phldrT="[Text]"/>
      <dgm:spPr/>
      <dgm:t>
        <a:bodyPr anchor="ctr"/>
        <a:lstStyle/>
        <a:p>
          <a:r>
            <a:rPr lang="en-US">
              <a:latin typeface="Montserrat" panose="00000500000000000000" pitchFamily="2" charset="0"/>
            </a:rPr>
            <a:t>Workday will prorate the salary charges automatically as payroll runs</a:t>
          </a:r>
        </a:p>
      </dgm:t>
    </dgm:pt>
    <dgm:pt modelId="{E94B8625-4383-499D-9604-6D2E2BD51C9F}" type="parTrans" cxnId="{08B25DB6-A582-475F-89ED-18CDD1C4610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54702201-3269-4817-A2F8-E607F679FB4C}" type="sibTrans" cxnId="{08B25DB6-A582-475F-89ED-18CDD1C4610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782172D8-D681-4AEA-86C7-4331A32DF331}" type="pres">
      <dgm:prSet presAssocID="{4E1B0FEF-03EA-4CAC-B23A-247CA7C8D65A}" presName="Name0" presStyleCnt="0">
        <dgm:presLayoutVars>
          <dgm:dir/>
          <dgm:animLvl val="lvl"/>
          <dgm:resizeHandles/>
        </dgm:presLayoutVars>
      </dgm:prSet>
      <dgm:spPr/>
    </dgm:pt>
    <dgm:pt modelId="{DA13AEEB-9FFC-4A20-BF5D-38807DE07A0B}" type="pres">
      <dgm:prSet presAssocID="{EE09FA58-A71C-4F99-864B-84FBBD95F880}" presName="linNode" presStyleCnt="0"/>
      <dgm:spPr/>
    </dgm:pt>
    <dgm:pt modelId="{DDCFDDA0-BD67-4DA5-A9A1-89AA4343D35D}" type="pres">
      <dgm:prSet presAssocID="{EE09FA58-A71C-4F99-864B-84FBBD95F880}" presName="parentShp" presStyleLbl="node1" presStyleIdx="0" presStyleCnt="2">
        <dgm:presLayoutVars>
          <dgm:bulletEnabled val="1"/>
        </dgm:presLayoutVars>
      </dgm:prSet>
      <dgm:spPr/>
    </dgm:pt>
    <dgm:pt modelId="{BBEED557-5A46-4F6D-A2F6-E6FB090F5CB5}" type="pres">
      <dgm:prSet presAssocID="{EE09FA58-A71C-4F99-864B-84FBBD95F880}" presName="childShp" presStyleLbl="bgAccFollowNode1" presStyleIdx="0" presStyleCnt="2">
        <dgm:presLayoutVars>
          <dgm:bulletEnabled val="1"/>
        </dgm:presLayoutVars>
      </dgm:prSet>
      <dgm:spPr/>
    </dgm:pt>
    <dgm:pt modelId="{B4DB32BA-F1B7-498A-824A-127D0012A2E7}" type="pres">
      <dgm:prSet presAssocID="{98818E2D-0322-4E4D-A2BE-6ACB0BB24F68}" presName="spacing" presStyleCnt="0"/>
      <dgm:spPr/>
    </dgm:pt>
    <dgm:pt modelId="{E2EA697D-D195-4249-984E-9922A42BFD1F}" type="pres">
      <dgm:prSet presAssocID="{0C49EC4D-5829-4432-8126-EC96CA2A4953}" presName="linNode" presStyleCnt="0"/>
      <dgm:spPr/>
    </dgm:pt>
    <dgm:pt modelId="{DACB7AC0-3DD7-4BB7-B83B-09FD42F5FC32}" type="pres">
      <dgm:prSet presAssocID="{0C49EC4D-5829-4432-8126-EC96CA2A4953}" presName="parentShp" presStyleLbl="node1" presStyleIdx="1" presStyleCnt="2">
        <dgm:presLayoutVars>
          <dgm:bulletEnabled val="1"/>
        </dgm:presLayoutVars>
      </dgm:prSet>
      <dgm:spPr/>
    </dgm:pt>
    <dgm:pt modelId="{320C739C-13D2-4A43-B98F-B6EEB839E9E4}" type="pres">
      <dgm:prSet presAssocID="{0C49EC4D-5829-4432-8126-EC96CA2A495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BDF5E43-72B4-42F8-A236-64B3039F58B5}" type="presOf" srcId="{EE09FA58-A71C-4F99-864B-84FBBD95F880}" destId="{DDCFDDA0-BD67-4DA5-A9A1-89AA4343D35D}" srcOrd="0" destOrd="0" presId="urn:microsoft.com/office/officeart/2005/8/layout/vList6"/>
    <dgm:cxn modelId="{ED675B4C-28F0-4AC9-AB75-52AF9BE27799}" srcId="{4E1B0FEF-03EA-4CAC-B23A-247CA7C8D65A}" destId="{EE09FA58-A71C-4F99-864B-84FBBD95F880}" srcOrd="0" destOrd="0" parTransId="{89E6858D-ABC8-453A-BBF0-72C6D1398BAE}" sibTransId="{98818E2D-0322-4E4D-A2BE-6ACB0BB24F68}"/>
    <dgm:cxn modelId="{4C086473-0861-4610-B270-795762862D25}" type="presOf" srcId="{0C49EC4D-5829-4432-8126-EC96CA2A4953}" destId="{DACB7AC0-3DD7-4BB7-B83B-09FD42F5FC32}" srcOrd="0" destOrd="0" presId="urn:microsoft.com/office/officeart/2005/8/layout/vList6"/>
    <dgm:cxn modelId="{9FE3728B-1382-41F1-91AE-BF0666AB8E72}" type="presOf" srcId="{4E1B0FEF-03EA-4CAC-B23A-247CA7C8D65A}" destId="{782172D8-D681-4AEA-86C7-4331A32DF331}" srcOrd="0" destOrd="0" presId="urn:microsoft.com/office/officeart/2005/8/layout/vList6"/>
    <dgm:cxn modelId="{367CA3AA-310D-4F11-B078-6B33A2E6D5C6}" srcId="{EE09FA58-A71C-4F99-864B-84FBBD95F880}" destId="{16C41BB8-333B-4E76-A6D8-2DB57C1AAADC}" srcOrd="0" destOrd="0" parTransId="{2339A44C-A1B4-4EF4-B9F8-B9962F204167}" sibTransId="{AFD6924B-D250-48F3-9160-654897FCA9C9}"/>
    <dgm:cxn modelId="{6B2A66AB-9B6D-459E-B904-013C81E6656C}" type="presOf" srcId="{B020F3A9-36FB-4D98-A3CB-C121EDEC73CC}" destId="{320C739C-13D2-4A43-B98F-B6EEB839E9E4}" srcOrd="0" destOrd="0" presId="urn:microsoft.com/office/officeart/2005/8/layout/vList6"/>
    <dgm:cxn modelId="{1DEA86B3-03DB-4D87-A323-F0CD0CAD6D82}" srcId="{4E1B0FEF-03EA-4CAC-B23A-247CA7C8D65A}" destId="{0C49EC4D-5829-4432-8126-EC96CA2A4953}" srcOrd="1" destOrd="0" parTransId="{8C45BEFB-237E-4A1C-ADF6-B13E0E13C099}" sibTransId="{CDF4F72A-8A43-463E-8BE1-0278944D1B8B}"/>
    <dgm:cxn modelId="{08B25DB6-A582-475F-89ED-18CDD1C46101}" srcId="{0C49EC4D-5829-4432-8126-EC96CA2A4953}" destId="{18F6BD85-EAF3-4F78-9B4D-75F9FF704ACC}" srcOrd="1" destOrd="0" parTransId="{E94B8625-4383-499D-9604-6D2E2BD51C9F}" sibTransId="{54702201-3269-4817-A2F8-E607F679FB4C}"/>
    <dgm:cxn modelId="{74DE1EBD-05E7-404F-8486-E4B88AB34E41}" srcId="{0C49EC4D-5829-4432-8126-EC96CA2A4953}" destId="{B020F3A9-36FB-4D98-A3CB-C121EDEC73CC}" srcOrd="0" destOrd="0" parTransId="{B4BDC9BA-47E3-4D89-91A3-A1BC37CE89E6}" sibTransId="{E2CC64EA-22BF-4E61-9709-A421AD6EFAF7}"/>
    <dgm:cxn modelId="{76AB94D7-812E-40BF-B5CD-6B63690D9666}" type="presOf" srcId="{16C41BB8-333B-4E76-A6D8-2DB57C1AAADC}" destId="{BBEED557-5A46-4F6D-A2F6-E6FB090F5CB5}" srcOrd="0" destOrd="0" presId="urn:microsoft.com/office/officeart/2005/8/layout/vList6"/>
    <dgm:cxn modelId="{2E7756EF-ACD8-4BD0-A7E1-8EB83CE24F8A}" type="presOf" srcId="{18F6BD85-EAF3-4F78-9B4D-75F9FF704ACC}" destId="{320C739C-13D2-4A43-B98F-B6EEB839E9E4}" srcOrd="0" destOrd="1" presId="urn:microsoft.com/office/officeart/2005/8/layout/vList6"/>
    <dgm:cxn modelId="{96E888B2-21F3-4126-BDE0-7BCA943A0933}" type="presParOf" srcId="{782172D8-D681-4AEA-86C7-4331A32DF331}" destId="{DA13AEEB-9FFC-4A20-BF5D-38807DE07A0B}" srcOrd="0" destOrd="0" presId="urn:microsoft.com/office/officeart/2005/8/layout/vList6"/>
    <dgm:cxn modelId="{780C8E7E-9225-4B92-B927-9147DBF891FD}" type="presParOf" srcId="{DA13AEEB-9FFC-4A20-BF5D-38807DE07A0B}" destId="{DDCFDDA0-BD67-4DA5-A9A1-89AA4343D35D}" srcOrd="0" destOrd="0" presId="urn:microsoft.com/office/officeart/2005/8/layout/vList6"/>
    <dgm:cxn modelId="{AF731196-5093-48F3-B77D-0BB0D91D686E}" type="presParOf" srcId="{DA13AEEB-9FFC-4A20-BF5D-38807DE07A0B}" destId="{BBEED557-5A46-4F6D-A2F6-E6FB090F5CB5}" srcOrd="1" destOrd="0" presId="urn:microsoft.com/office/officeart/2005/8/layout/vList6"/>
    <dgm:cxn modelId="{65AE6E89-8A0E-474C-82A6-AA285D43704D}" type="presParOf" srcId="{782172D8-D681-4AEA-86C7-4331A32DF331}" destId="{B4DB32BA-F1B7-498A-824A-127D0012A2E7}" srcOrd="1" destOrd="0" presId="urn:microsoft.com/office/officeart/2005/8/layout/vList6"/>
    <dgm:cxn modelId="{B176E47B-48FC-4578-9BF2-89F21716872A}" type="presParOf" srcId="{782172D8-D681-4AEA-86C7-4331A32DF331}" destId="{E2EA697D-D195-4249-984E-9922A42BFD1F}" srcOrd="2" destOrd="0" presId="urn:microsoft.com/office/officeart/2005/8/layout/vList6"/>
    <dgm:cxn modelId="{2B42385A-8A85-4EAD-854D-92C01AECD337}" type="presParOf" srcId="{E2EA697D-D195-4249-984E-9922A42BFD1F}" destId="{DACB7AC0-3DD7-4BB7-B83B-09FD42F5FC32}" srcOrd="0" destOrd="0" presId="urn:microsoft.com/office/officeart/2005/8/layout/vList6"/>
    <dgm:cxn modelId="{91489762-7715-478B-BD52-B3D3D35B38C6}" type="presParOf" srcId="{E2EA697D-D195-4249-984E-9922A42BFD1F}" destId="{320C739C-13D2-4A43-B98F-B6EEB839E9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ED557-5A46-4F6D-A2F6-E6FB090F5CB5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1778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>
              <a:latin typeface="Montserrat" panose="00000500000000000000" pitchFamily="2" charset="0"/>
            </a:rPr>
            <a:t>Manual calculations required to appropriately allocate funding in HRS between allowable award payment and salary cap</a:t>
          </a:r>
        </a:p>
      </dsp:txBody>
      <dsp:txXfrm>
        <a:off x="4206239" y="259476"/>
        <a:ext cx="5532525" cy="1553669"/>
      </dsp:txXfrm>
    </dsp:sp>
    <dsp:sp modelId="{DDCFDDA0-BD67-4DA5-A9A1-89AA4343D35D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Current State</a:t>
          </a:r>
        </a:p>
      </dsp:txBody>
      <dsp:txXfrm>
        <a:off x="101125" y="101656"/>
        <a:ext cx="4003990" cy="1869309"/>
      </dsp:txXfrm>
    </dsp:sp>
    <dsp:sp modelId="{320C739C-13D2-4A43-B98F-B6EEB839E9E4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Montserrat" panose="00000500000000000000" pitchFamily="2" charset="0"/>
            </a:rPr>
            <a:t>Payroll Costing Allocations will reflect 100% effort on the grant worktag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Montserrat" panose="00000500000000000000" pitchFamily="2" charset="0"/>
            </a:rPr>
            <a:t>Workday will prorate the salary charges automatically as payroll runs</a:t>
          </a:r>
        </a:p>
      </dsp:txBody>
      <dsp:txXfrm>
        <a:off x="4206240" y="2538191"/>
        <a:ext cx="5532525" cy="1553669"/>
      </dsp:txXfrm>
    </dsp:sp>
    <dsp:sp modelId="{DACB7AC0-3DD7-4BB7-B83B-09FD42F5FC32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Future State</a:t>
          </a:r>
        </a:p>
      </dsp:txBody>
      <dsp:txXfrm>
        <a:off x="101125" y="2380371"/>
        <a:ext cx="4003990" cy="18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8T18:26:28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3,'158'-2,"198"8,-180 15,116 8,502-26,-393-6,4992 3,-5227 9,-53-1,-92-8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sp.wisc.edu/awardmgt/DHHSSalCap.cf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sp.wisc.edu/awardmgt/DHHSSalCap.cfm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17973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290041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422356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Jennie</a:t>
            </a:r>
          </a:p>
        </p:txBody>
      </p:sp>
    </p:spTree>
    <p:extLst>
      <p:ext uri="{BB962C8B-B14F-4D97-AF65-F5344CB8AC3E}">
        <p14:creationId xmlns:p14="http://schemas.microsoft.com/office/powerpoint/2010/main" val="250281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259591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3550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765186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962527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UPDATE—Include Info on what ECC looks like??</a:t>
            </a:r>
          </a:p>
        </p:txBody>
      </p:sp>
    </p:spTree>
    <p:extLst>
      <p:ext uri="{BB962C8B-B14F-4D97-AF65-F5344CB8AC3E}">
        <p14:creationId xmlns:p14="http://schemas.microsoft.com/office/powerpoint/2010/main" val="309927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920a18cd5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a920a18cd5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Bridgett BMM- Every dollar of effort is comprised of an allowable salary payment directly charged to the award and a required salary “cap gap”</a:t>
            </a:r>
            <a:endParaRPr sz="1400"/>
          </a:p>
        </p:txBody>
      </p:sp>
      <p:sp>
        <p:nvSpPr>
          <p:cNvPr id="287" name="Google Shape;287;ga920a18cd5_2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guidance can be found at </a:t>
            </a:r>
            <a:r>
              <a:rPr lang="en-US" dirty="0">
                <a:hlinkClick r:id="rId3"/>
              </a:rPr>
              <a:t>https://rsp.wisc.edu/awardmgt/DHHSSalCap.cfm</a:t>
            </a:r>
            <a:endParaRPr lang="en-US"/>
          </a:p>
          <a:p>
            <a:r>
              <a:rPr lang="en-US" dirty="0"/>
              <a:t>Tools are on this page to assist with calculating the applicable payroll split for eligible staff, and include a downloadable spreadsheet to determine splits with multiple funding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Further guidance can be found at </a:t>
            </a:r>
            <a:r>
              <a:rPr lang="en-US" dirty="0">
                <a:hlinkClick r:id="rId3"/>
              </a:rPr>
              <a:t>https://rsp.wisc.edu/awardmgt/DHHSSalCap.cfm</a:t>
            </a:r>
            <a:endParaRPr lang="en-US"/>
          </a:p>
          <a:p>
            <a:r>
              <a:rPr lang="en-US" dirty="0"/>
              <a:t>Tools are on this page to assist with calculating the applicable payroll split for eligible staff, and include a downloadable spreadsheet to determine splits with multiple funding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920a18cd5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a920a18cd5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1117600" marR="0" lvl="2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Bridgett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7" name="Google Shape;287;ga920a18cd5_2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9203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Highlight effective rate &amp;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192283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392586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Bridgett </a:t>
            </a:r>
          </a:p>
        </p:txBody>
      </p:sp>
    </p:spTree>
    <p:extLst>
      <p:ext uri="{BB962C8B-B14F-4D97-AF65-F5344CB8AC3E}">
        <p14:creationId xmlns:p14="http://schemas.microsoft.com/office/powerpoint/2010/main" val="27924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, 2024</a:t>
            </a:r>
            <a:endParaRPr lang="en-US" sz="360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sp.wisc.edu/awardmgt/DHHSSalCap.cfm" TargetMode="External"/><Relationship Id="rId4" Type="http://schemas.openxmlformats.org/officeDocument/2006/relationships/hyperlink" Target="https://grants.nih.gov/grants/policy/salcap_summary.ht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sp.wisc.edu/awardmgt/DHHSSalCap.cfm" TargetMode="External"/><Relationship Id="rId2" Type="http://schemas.openxmlformats.org/officeDocument/2006/relationships/hyperlink" Target="https://rsp.wisc.edu/awardmgt/Handout-%20DHHS%20Salary%20Cap%20Guidance%20v.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hhs.gov/about/agencies/hhs-agencies-and-offices/index.htm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endParaRPr lang="en-US" sz="4267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19002784-5924-CAD6-E5E0-F59C1B19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1" y="1544912"/>
            <a:ext cx="5114925" cy="50768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85F17FF-7913-653B-BB50-DFE43344E7E8}"/>
              </a:ext>
            </a:extLst>
          </p:cNvPr>
          <p:cNvSpPr/>
          <p:nvPr/>
        </p:nvSpPr>
        <p:spPr>
          <a:xfrm>
            <a:off x="6338956" y="3986695"/>
            <a:ext cx="1082260" cy="430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ACB986C3-0C1E-AC0C-B2E8-93B99D2FF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41" y="2497414"/>
            <a:ext cx="2886075" cy="3171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B47C6-C029-C251-2882-304B03D42045}"/>
              </a:ext>
            </a:extLst>
          </p:cNvPr>
          <p:cNvSpPr txBox="1"/>
          <p:nvPr/>
        </p:nvSpPr>
        <p:spPr>
          <a:xfrm>
            <a:off x="4276339" y="4898930"/>
            <a:ext cx="328773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Quick note: If you have 9-month appointees, update the 'Annualized Salary' to $ / 9 x 12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endParaRPr lang="en-US" sz="4267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9" name="Picture 8" descr="A screenshot of a calculator&#10;&#10;Description automatically generated">
            <a:extLst>
              <a:ext uri="{FF2B5EF4-FFF2-40B4-BE49-F238E27FC236}">
                <a16:creationId xmlns:a16="http://schemas.microsoft.com/office/drawing/2014/main" id="{B7624248-D34A-7961-AF5D-0AC52737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80" y="2166110"/>
            <a:ext cx="2886075" cy="317182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8A0C2EF-111A-89B2-0026-51518EA8B644}"/>
              </a:ext>
            </a:extLst>
          </p:cNvPr>
          <p:cNvSpPr/>
          <p:nvPr/>
        </p:nvSpPr>
        <p:spPr>
          <a:xfrm>
            <a:off x="4030869" y="3467652"/>
            <a:ext cx="1192695" cy="3423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018A1-282B-7EDB-07DC-4A72E65E9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288" y="2383528"/>
            <a:ext cx="2762250" cy="2505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B51BCD-A939-CEF5-AC91-B285667ADEE1}"/>
              </a:ext>
            </a:extLst>
          </p:cNvPr>
          <p:cNvSpPr txBox="1"/>
          <p:nvPr/>
        </p:nvSpPr>
        <p:spPr>
          <a:xfrm>
            <a:off x="4914347" y="5331238"/>
            <a:ext cx="62136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RAMP *does* do the math for folk over the salary cap. However, before moving to the SF424- update the annualized salary to the DHHS salary cap.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r>
              <a:rPr lang="en-US" sz="3733" b="1">
                <a:solidFill>
                  <a:srgbClr val="FF0000"/>
                </a:solidFill>
              </a:rPr>
              <a:t>How much can I include in my budget?</a:t>
            </a:r>
            <a:endParaRPr lang="en-US"/>
          </a:p>
          <a:p>
            <a:pPr marL="186055" indent="0" algn="ctr">
              <a:buNone/>
            </a:pPr>
            <a:endParaRPr lang="en-US" sz="3700" b="1">
              <a:solidFill>
                <a:srgbClr val="FF0000"/>
              </a:solidFill>
              <a:cs typeface="Calibri"/>
            </a:endParaRPr>
          </a:p>
          <a:p>
            <a:pPr marL="186055" indent="0" algn="ctr">
              <a:buNone/>
            </a:pPr>
            <a:endParaRPr lang="en-US" sz="4267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0EFC5E6-8302-1E31-0F8C-BBEC0B9E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2976033"/>
            <a:ext cx="5827183" cy="3287184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308BC49-8A78-A968-706F-3D05C210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4" y="4490508"/>
            <a:ext cx="5340350" cy="17716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109E3A8-46A0-9A90-78A2-425CF634ECEB}"/>
              </a:ext>
            </a:extLst>
          </p:cNvPr>
          <p:cNvSpPr/>
          <p:nvPr/>
        </p:nvSpPr>
        <p:spPr>
          <a:xfrm>
            <a:off x="5365750" y="5947833"/>
            <a:ext cx="687916" cy="232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4D4AF70-3C26-6220-E9B3-9A983C219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7" y="3058583"/>
            <a:ext cx="3200400" cy="952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C89D40B-158E-6C9B-5A31-F27066C18FD9}"/>
              </a:ext>
            </a:extLst>
          </p:cNvPr>
          <p:cNvSpPr/>
          <p:nvPr/>
        </p:nvSpPr>
        <p:spPr>
          <a:xfrm>
            <a:off x="994833" y="3428999"/>
            <a:ext cx="994833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r>
              <a:rPr lang="en-US" sz="3733" b="1">
                <a:solidFill>
                  <a:srgbClr val="FF0000"/>
                </a:solidFill>
              </a:rPr>
              <a:t>How much can I include in my budget?</a:t>
            </a:r>
            <a:endParaRPr lang="en-US"/>
          </a:p>
          <a:p>
            <a:pPr marL="186055" indent="0" algn="ctr">
              <a:buNone/>
            </a:pPr>
            <a:r>
              <a:rPr lang="en-US" sz="3700" b="1">
                <a:solidFill>
                  <a:srgbClr val="FF0000"/>
                </a:solidFill>
                <a:cs typeface="Calibri"/>
              </a:rPr>
              <a:t>SF424 View</a:t>
            </a:r>
          </a:p>
          <a:p>
            <a:pPr marL="186055" indent="0" algn="ctr">
              <a:buNone/>
            </a:pPr>
            <a:endParaRPr lang="en-US" sz="3700" b="1">
              <a:solidFill>
                <a:srgbClr val="FF0000"/>
              </a:solidFill>
              <a:cs typeface="Calibri"/>
            </a:endParaRPr>
          </a:p>
          <a:p>
            <a:pPr marL="186055" indent="0" algn="ctr">
              <a:buNone/>
            </a:pPr>
            <a:endParaRPr lang="en-US" sz="4267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8EE2F0-0603-B42D-FE97-7E428D67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3" y="3252258"/>
            <a:ext cx="95154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r>
              <a:rPr lang="en-US" sz="3733" b="1">
                <a:solidFill>
                  <a:srgbClr val="FF0000"/>
                </a:solidFill>
              </a:rPr>
              <a:t>How much can I charge?</a:t>
            </a:r>
            <a:endParaRPr lang="en-US"/>
          </a:p>
          <a:p>
            <a:pPr marL="186055" indent="0" algn="ctr">
              <a:buNone/>
            </a:pPr>
            <a:r>
              <a:rPr lang="en-US"/>
              <a:t>Cap amount / # of biweekly payroll (year) = max 100% salary on all DHHS funding</a:t>
            </a:r>
            <a:endParaRPr lang="en-US">
              <a:cs typeface="Calibri" panose="020F0502020204030204"/>
            </a:endParaRPr>
          </a:p>
          <a:p>
            <a:pPr marL="186055" indent="0" algn="ctr">
              <a:buNone/>
            </a:pPr>
            <a:r>
              <a:rPr lang="en-US" sz="4267"/>
              <a:t>$221,900 / 26 = $8,534.62</a:t>
            </a:r>
            <a:endParaRPr lang="en-US" sz="4267">
              <a:cs typeface="Calibri" panose="020F0502020204030204"/>
            </a:endParaRPr>
          </a:p>
          <a:p>
            <a:pPr marL="186055" indent="0" algn="ctr">
              <a:buNone/>
            </a:pPr>
            <a:endParaRPr lang="en-US" sz="4267">
              <a:cs typeface="Calibri" panose="020F0502020204030204"/>
            </a:endParaRPr>
          </a:p>
          <a:p>
            <a:pPr marL="186055" indent="0" algn="ctr">
              <a:buNone/>
            </a:pPr>
            <a:r>
              <a:rPr lang="en-US" sz="3700" b="1">
                <a:solidFill>
                  <a:srgbClr val="FF0000"/>
                </a:solidFill>
              </a:rPr>
              <a:t>Allowable % on DHHS differs for everyone:</a:t>
            </a:r>
            <a:endParaRPr lang="en-US" sz="3700" b="1">
              <a:solidFill>
                <a:srgbClr val="FF0000"/>
              </a:solidFill>
              <a:cs typeface="Calibri"/>
            </a:endParaRPr>
          </a:p>
          <a:p>
            <a:pPr marL="186055" indent="0" algn="ctr">
              <a:buNone/>
            </a:pPr>
            <a:r>
              <a:rPr lang="en-US"/>
              <a:t>Cap amount / annualized payroll = max % of salary on DHHS funding</a:t>
            </a:r>
            <a:endParaRPr lang="en-US">
              <a:cs typeface="Calibri" panose="020F0502020204030204"/>
            </a:endParaRPr>
          </a:p>
          <a:p>
            <a:pPr marL="186055" indent="0" algn="ctr">
              <a:buNone/>
            </a:pPr>
            <a:r>
              <a:rPr lang="en-US"/>
              <a:t>$221,900 / $250,000 = 88.76% </a:t>
            </a:r>
            <a:endParaRPr lang="en-US">
              <a:cs typeface="Calibri" panose="020F0502020204030204"/>
            </a:endParaRPr>
          </a:p>
          <a:p>
            <a:pPr marL="186055" indent="0" algn="ctr">
              <a:buNone/>
            </a:pPr>
            <a:endParaRPr lang="en-US" sz="4267"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1726D-DCF0-E74A-C483-BDC4D9686197}"/>
              </a:ext>
            </a:extLst>
          </p:cNvPr>
          <p:cNvSpPr txBox="1"/>
          <p:nvPr/>
        </p:nvSpPr>
        <p:spPr>
          <a:xfrm>
            <a:off x="8949143" y="3678505"/>
            <a:ext cx="1868525" cy="7437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100">
                <a:latin typeface="Calibri"/>
                <a:ea typeface="Calibri"/>
                <a:cs typeface="Calibri"/>
              </a:rPr>
              <a:t>$8,534.62  Max</a:t>
            </a:r>
          </a:p>
          <a:p>
            <a:pPr algn="ctr"/>
            <a:r>
              <a:rPr lang="en-US" sz="2133">
                <a:latin typeface="Calibri" panose="020F0502020204030204" pitchFamily="34" charset="0"/>
                <a:cs typeface="Calibri" panose="020F0502020204030204" pitchFamily="34" charset="0"/>
              </a:rPr>
              <a:t>DHHS Funding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E38495-2873-86E2-35D1-4B175195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5030"/>
            <a:ext cx="3042808" cy="2036325"/>
          </a:xfrm>
        </p:spPr>
        <p:txBody>
          <a:bodyPr/>
          <a:lstStyle/>
          <a:p>
            <a:pPr marL="186262" indent="0" algn="ctr">
              <a:buNone/>
            </a:pPr>
            <a:r>
              <a:rPr lang="en-US"/>
              <a:t>Max DHHS funding is split across all eligible DHHS awards</a:t>
            </a:r>
          </a:p>
        </p:txBody>
      </p:sp>
      <p:pic>
        <p:nvPicPr>
          <p:cNvPr id="4" name="Picture 3" descr="A graph of a project breakdown&#10;&#10;Description automatically generated">
            <a:extLst>
              <a:ext uri="{FF2B5EF4-FFF2-40B4-BE49-F238E27FC236}">
                <a16:creationId xmlns:a16="http://schemas.microsoft.com/office/drawing/2014/main" id="{2E0B1D4F-7441-570A-6FB9-01D4DBB42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64" y="2020956"/>
            <a:ext cx="4265028" cy="45388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012A61-2317-A354-D72A-BF22F712836E}"/>
              </a:ext>
            </a:extLst>
          </p:cNvPr>
          <p:cNvCxnSpPr>
            <a:cxnSpLocks/>
          </p:cNvCxnSpPr>
          <p:nvPr/>
        </p:nvCxnSpPr>
        <p:spPr>
          <a:xfrm>
            <a:off x="3569135" y="3624150"/>
            <a:ext cx="7268187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BCD1A-09E0-CFF6-7027-2163F8F3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05" y="2383817"/>
            <a:ext cx="4033481" cy="4285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E1726D-DCF0-E74A-C483-BDC4D9686197}"/>
              </a:ext>
            </a:extLst>
          </p:cNvPr>
          <p:cNvSpPr txBox="1"/>
          <p:nvPr/>
        </p:nvSpPr>
        <p:spPr>
          <a:xfrm>
            <a:off x="8608424" y="3203297"/>
            <a:ext cx="2472152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100">
                <a:latin typeface="Calibri"/>
                <a:ea typeface="Calibri"/>
                <a:cs typeface="Calibri"/>
              </a:rPr>
              <a:t>$1,080.77 “Cap Gap”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E38495-2873-86E2-35D1-4B175195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512" y="3035029"/>
            <a:ext cx="3232497" cy="2399491"/>
          </a:xfrm>
        </p:spPr>
        <p:txBody>
          <a:bodyPr/>
          <a:lstStyle/>
          <a:p>
            <a:pPr marL="186262" indent="0" algn="ctr">
              <a:buNone/>
            </a:pPr>
            <a:r>
              <a:rPr lang="en-US"/>
              <a:t>“Cap Gap” is the amount of biweekly salary </a:t>
            </a:r>
            <a:r>
              <a:rPr lang="en-US" i="1"/>
              <a:t>over</a:t>
            </a:r>
            <a:r>
              <a:rPr lang="en-US"/>
              <a:t> the max DHHS funding limit</a:t>
            </a:r>
          </a:p>
        </p:txBody>
      </p:sp>
      <p:pic>
        <p:nvPicPr>
          <p:cNvPr id="5" name="Picture 4" descr="A graph of a project breakdown&#10;&#10;Description automatically generated">
            <a:extLst>
              <a:ext uri="{FF2B5EF4-FFF2-40B4-BE49-F238E27FC236}">
                <a16:creationId xmlns:a16="http://schemas.microsoft.com/office/drawing/2014/main" id="{665F3F72-E642-BC4A-A8A8-247306671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464" y="2020956"/>
            <a:ext cx="4265028" cy="4538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012A61-2317-A354-D72A-BF22F712836E}"/>
              </a:ext>
            </a:extLst>
          </p:cNvPr>
          <p:cNvCxnSpPr>
            <a:cxnSpLocks/>
          </p:cNvCxnSpPr>
          <p:nvPr/>
        </p:nvCxnSpPr>
        <p:spPr>
          <a:xfrm>
            <a:off x="3883874" y="3624150"/>
            <a:ext cx="7268187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BCD1A-09E0-CFF6-7027-2163F8F3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05" y="2383817"/>
            <a:ext cx="4033481" cy="4285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E1726D-DCF0-E74A-C483-BDC4D9686197}"/>
              </a:ext>
            </a:extLst>
          </p:cNvPr>
          <p:cNvSpPr txBox="1"/>
          <p:nvPr/>
        </p:nvSpPr>
        <p:spPr>
          <a:xfrm>
            <a:off x="8608424" y="3203297"/>
            <a:ext cx="2472152" cy="4154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100">
                <a:latin typeface="Calibri"/>
                <a:ea typeface="Calibri"/>
                <a:cs typeface="Calibri"/>
              </a:rPr>
              <a:t>$1,080.77 “Cap Gap”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6CCEB-BCB6-479A-E270-CF757AEBEE35}"/>
              </a:ext>
            </a:extLst>
          </p:cNvPr>
          <p:cNvSpPr txBox="1">
            <a:spLocks/>
          </p:cNvSpPr>
          <p:nvPr/>
        </p:nvSpPr>
        <p:spPr>
          <a:xfrm>
            <a:off x="684508" y="2767249"/>
            <a:ext cx="3232497" cy="23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6262" indent="0" algn="ctr">
              <a:buNone/>
            </a:pPr>
            <a:r>
              <a:rPr lang="en-US" sz="2133"/>
              <a:t>Cap Gap MUST consist of non-sponsored funding</a:t>
            </a:r>
            <a:endParaRPr lang="en-US" sz="1867"/>
          </a:p>
          <a:p>
            <a:pPr marL="186262" indent="0" algn="ctr">
              <a:buNone/>
            </a:pPr>
            <a:endParaRPr lang="en-US" sz="1333"/>
          </a:p>
          <a:p>
            <a:pPr marL="186262" indent="0" algn="ctr">
              <a:buNone/>
            </a:pPr>
            <a:r>
              <a:rPr lang="en-US" sz="2133"/>
              <a:t>Other sponsored funds (NSF, industry, etc.) cannot count toward Cap Gap requirement</a:t>
            </a:r>
          </a:p>
        </p:txBody>
      </p:sp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0EAC2484-F8ED-7C9C-9E69-8F935E7A3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18" y="3113436"/>
            <a:ext cx="539377" cy="539377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CA28E98A-FE12-233A-3FFA-33AC621C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854" y="4154885"/>
            <a:ext cx="574489" cy="574489"/>
          </a:xfrm>
          <a:prstGeom prst="rect">
            <a:avLst/>
          </a:prstGeom>
        </p:spPr>
      </p:pic>
      <p:pic>
        <p:nvPicPr>
          <p:cNvPr id="5" name="Picture 4" descr="A graph of a project breakdown&#10;&#10;Description automatically generated">
            <a:extLst>
              <a:ext uri="{FF2B5EF4-FFF2-40B4-BE49-F238E27FC236}">
                <a16:creationId xmlns:a16="http://schemas.microsoft.com/office/drawing/2014/main" id="{702003CC-3B42-DB4D-E1C7-6AE0FCB9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464" y="2020956"/>
            <a:ext cx="4265028" cy="4538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012A61-2317-A354-D72A-BF22F712836E}"/>
              </a:ext>
            </a:extLst>
          </p:cNvPr>
          <p:cNvCxnSpPr>
            <a:cxnSpLocks/>
          </p:cNvCxnSpPr>
          <p:nvPr/>
        </p:nvCxnSpPr>
        <p:spPr>
          <a:xfrm>
            <a:off x="3917004" y="3624150"/>
            <a:ext cx="7268187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E38495-2873-86E2-35D1-4B175195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91" y="1975361"/>
            <a:ext cx="3042808" cy="4019080"/>
          </a:xfrm>
        </p:spPr>
        <p:txBody>
          <a:bodyPr/>
          <a:lstStyle/>
          <a:p>
            <a:pPr marL="186262" indent="0" algn="ctr">
              <a:buNone/>
            </a:pPr>
            <a:r>
              <a:rPr lang="en-US"/>
              <a:t>Funding must be pro-rated based on the % of effort and/or FTE</a:t>
            </a:r>
          </a:p>
          <a:p>
            <a:pPr marL="186262" indent="0" algn="ctr">
              <a:buNone/>
            </a:pPr>
            <a:endParaRPr lang="en-US"/>
          </a:p>
          <a:p>
            <a:pPr marL="186262" indent="0" algn="ctr">
              <a:buNone/>
            </a:pPr>
            <a:r>
              <a:rPr lang="en-US"/>
              <a:t>Use the max allowable %, based on annual salary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F476C9F-3C18-E012-005D-529AFAB8B112}"/>
              </a:ext>
            </a:extLst>
          </p:cNvPr>
          <p:cNvSpPr txBox="1">
            <a:spLocks/>
          </p:cNvSpPr>
          <p:nvPr/>
        </p:nvSpPr>
        <p:spPr>
          <a:xfrm>
            <a:off x="7805365" y="1975361"/>
            <a:ext cx="3412569" cy="401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6055" indent="0" algn="ctr">
              <a:buNone/>
            </a:pPr>
            <a:r>
              <a:rPr lang="en-US" sz="2800"/>
              <a:t>Example:</a:t>
            </a:r>
            <a:endParaRPr lang="en-US"/>
          </a:p>
          <a:p>
            <a:pPr marL="186055" indent="0" algn="ctr">
              <a:buNone/>
            </a:pPr>
            <a:r>
              <a:rPr lang="en-US"/>
              <a:t>$250,000/ $221,900 = 88.76% max allowable</a:t>
            </a:r>
          </a:p>
          <a:p>
            <a:pPr marL="186055" indent="0" algn="ctr">
              <a:buNone/>
            </a:pPr>
            <a:endParaRPr lang="en-US" sz="2133"/>
          </a:p>
          <a:p>
            <a:pPr marL="186055" indent="0" algn="ctr">
              <a:buNone/>
            </a:pPr>
            <a:r>
              <a:rPr lang="en-US" sz="2800"/>
              <a:t>Project at 40%:</a:t>
            </a:r>
          </a:p>
          <a:p>
            <a:pPr marL="186055" indent="0" algn="ctr">
              <a:buNone/>
            </a:pPr>
            <a:r>
              <a:rPr lang="en-US"/>
              <a:t>40% * 88.76% =</a:t>
            </a:r>
          </a:p>
          <a:p>
            <a:pPr marL="186055" indent="0" algn="ctr">
              <a:buNone/>
            </a:pPr>
            <a:r>
              <a:rPr lang="en-US"/>
              <a:t>35.50% allowable on DHHS ($3,413.85)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FFCB1-A7B9-24F4-B6B3-C23D5272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51" y="1772477"/>
            <a:ext cx="3524505" cy="4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42DB2-59A6-066C-CA5E-8F02B41AF634}"/>
              </a:ext>
            </a:extLst>
          </p:cNvPr>
          <p:cNvSpPr txBox="1"/>
          <p:nvPr/>
        </p:nvSpPr>
        <p:spPr>
          <a:xfrm>
            <a:off x="3448846" y="1790392"/>
            <a:ext cx="423327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Calibri" panose="020F0502020204030204" pitchFamily="34" charset="0"/>
                <a:cs typeface="Calibri" panose="020F0502020204030204" pitchFamily="34" charset="0"/>
              </a:rPr>
              <a:t>What about certifying effort?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41B2A8F-3B02-6C88-AE26-B2361E370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277" y="2907707"/>
            <a:ext cx="3042808" cy="2921071"/>
          </a:xfrm>
        </p:spPr>
        <p:txBody>
          <a:bodyPr/>
          <a:lstStyle/>
          <a:p>
            <a:pPr marL="186262" indent="0" algn="ctr">
              <a:buNone/>
            </a:pPr>
            <a:r>
              <a:rPr lang="en-US"/>
              <a:t>Certification will include the amount paid from the DHHS project + the cap gap amount.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CA8D559-40D0-B84E-E00E-FCEB62103413}"/>
              </a:ext>
            </a:extLst>
          </p:cNvPr>
          <p:cNvSpPr/>
          <p:nvPr/>
        </p:nvSpPr>
        <p:spPr>
          <a:xfrm>
            <a:off x="7768833" y="3286201"/>
            <a:ext cx="347231" cy="2164080"/>
          </a:xfrm>
          <a:prstGeom prst="rightBrace">
            <a:avLst>
              <a:gd name="adj1" fmla="val 6982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C066B7-D0B8-B56C-169E-B2D2EE9DE230}"/>
              </a:ext>
            </a:extLst>
          </p:cNvPr>
          <p:cNvSpPr txBox="1">
            <a:spLocks/>
          </p:cNvSpPr>
          <p:nvPr/>
        </p:nvSpPr>
        <p:spPr>
          <a:xfrm>
            <a:off x="7994144" y="3517309"/>
            <a:ext cx="2511297" cy="144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86055" indent="0" algn="ctr">
              <a:buNone/>
            </a:pPr>
            <a:r>
              <a:rPr lang="en-US" sz="2400"/>
              <a:t>The PI should certify a total of $3,816.15 on this project.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08165-B2B9-FCC1-BF4E-B42685F7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37" y="2228020"/>
            <a:ext cx="3035832" cy="42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738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latin typeface="Georgia" panose="02040502050405020303" pitchFamily="18" charset="0"/>
              </a:rPr>
              <a:t>DHHS Salary Cap: </a:t>
            </a:r>
            <a:br>
              <a:rPr lang="en-US" sz="5400" b="1">
                <a:latin typeface="Georgia" panose="02040502050405020303" pitchFamily="18" charset="0"/>
              </a:rPr>
            </a:br>
            <a:r>
              <a:rPr lang="en-US" sz="4400" b="1">
                <a:latin typeface="Georgia" panose="02040502050405020303" pitchFamily="18" charset="0"/>
              </a:rPr>
              <a:t>A Quick Primer </a:t>
            </a:r>
            <a:br>
              <a:rPr lang="en-US" sz="4400" b="1">
                <a:latin typeface="Georgia" panose="02040502050405020303" pitchFamily="18" charset="0"/>
              </a:rPr>
            </a:br>
            <a:r>
              <a:rPr lang="en-US" sz="4400" b="1" i="1">
                <a:latin typeface="Georgia" panose="02040502050405020303" pitchFamily="18" charset="0"/>
              </a:rPr>
              <a:t>From Proposal to Effort Certification</a:t>
            </a:r>
            <a:endParaRPr lang="en-US" sz="5400" b="1" i="1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178"/>
            <a:ext cx="9144000" cy="1655762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Bridgett Molinar, Research Administrator, SMPH</a:t>
            </a:r>
          </a:p>
          <a:p>
            <a:r>
              <a:rPr lang="en-US">
                <a:latin typeface="Georgia" panose="02040502050405020303" pitchFamily="18" charset="0"/>
              </a:rPr>
              <a:t>Jennie Bell, Campus Effort Compliance Manager</a:t>
            </a:r>
          </a:p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0B67D-FF15-BB40-47AE-64F1A74FA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9422F-5FD9-4569-E924-381B5D11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83"/>
            <a:ext cx="12192000" cy="5883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6840E0-D0E6-EF7A-43F4-521810F2FB1A}"/>
              </a:ext>
            </a:extLst>
          </p:cNvPr>
          <p:cNvSpPr/>
          <p:nvPr/>
        </p:nvSpPr>
        <p:spPr>
          <a:xfrm>
            <a:off x="1104347" y="1899477"/>
            <a:ext cx="563217" cy="32799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DA4F0-4814-BF87-F132-EE369CA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>
                <a:latin typeface="Georgia"/>
                <a:cs typeface="Calibri Light"/>
              </a:rPr>
              <a:t>Salary Cap Report – Suggested tab</a:t>
            </a:r>
            <a:endParaRPr lang="en-US" sz="4800" b="1">
              <a:latin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72981E-2F5E-148C-C067-B69F9191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393"/>
            <a:ext cx="12192000" cy="51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DA4F0-4814-BF87-F132-EE369CA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>
                <a:latin typeface="Georgia"/>
                <a:cs typeface="Calibri Light"/>
              </a:rPr>
              <a:t>Salary Cap Report – Suggested tab</a:t>
            </a:r>
            <a:endParaRPr lang="en-US" sz="4800" b="1">
              <a:latin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72981E-2F5E-148C-C067-B69F9191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393"/>
            <a:ext cx="12192000" cy="51459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3E49F7-A8C7-7E4E-E4DE-EB29586AE836}"/>
              </a:ext>
            </a:extLst>
          </p:cNvPr>
          <p:cNvSpPr/>
          <p:nvPr/>
        </p:nvSpPr>
        <p:spPr>
          <a:xfrm>
            <a:off x="8898107" y="1495343"/>
            <a:ext cx="1188641" cy="5243833"/>
          </a:xfrm>
          <a:prstGeom prst="rect">
            <a:avLst/>
          </a:prstGeom>
          <a:noFill/>
          <a:ln w="57150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9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DA4F0-4814-BF87-F132-EE369CA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>
                <a:latin typeface="Georgia"/>
                <a:cs typeface="Calibri Light"/>
              </a:rPr>
              <a:t>Salary Cap Report – Suggested tab</a:t>
            </a:r>
            <a:endParaRPr lang="en-US" sz="4800" b="1">
              <a:latin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72981E-2F5E-148C-C067-B69F9191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393"/>
            <a:ext cx="12192000" cy="51459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525D3-2AA4-C4F2-726E-8B46D3A69EC9}"/>
              </a:ext>
            </a:extLst>
          </p:cNvPr>
          <p:cNvSpPr/>
          <p:nvPr/>
        </p:nvSpPr>
        <p:spPr>
          <a:xfrm>
            <a:off x="6990" y="3942522"/>
            <a:ext cx="12107705" cy="231772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71141-5739-7BB4-48E5-3C5553177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E977AAF6-E5A9-D5D0-3604-2CA0DFF9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"/>
            <a:ext cx="12192000" cy="4912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13B69B-E7A5-F2F8-3D42-4928BB11BBD8}"/>
              </a:ext>
            </a:extLst>
          </p:cNvPr>
          <p:cNvSpPr/>
          <p:nvPr/>
        </p:nvSpPr>
        <p:spPr>
          <a:xfrm>
            <a:off x="8834782" y="88347"/>
            <a:ext cx="1148521" cy="11153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994E83-38D2-13B2-2D6A-3369843BE8D0}"/>
              </a:ext>
            </a:extLst>
          </p:cNvPr>
          <p:cNvSpPr/>
          <p:nvPr/>
        </p:nvSpPr>
        <p:spPr>
          <a:xfrm>
            <a:off x="96595" y="349755"/>
            <a:ext cx="784086" cy="143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FD076-7CF3-78B3-75DA-3A0013A03CBD}"/>
              </a:ext>
            </a:extLst>
          </p:cNvPr>
          <p:cNvSpPr/>
          <p:nvPr/>
        </p:nvSpPr>
        <p:spPr>
          <a:xfrm>
            <a:off x="1656521" y="358004"/>
            <a:ext cx="397565" cy="132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CD63720-BE1C-E6CA-BAE2-BC69C436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010"/>
            <a:ext cx="12192000" cy="60848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2228B1-79BA-6BF6-7C23-ECD5A9DFB57F}"/>
              </a:ext>
            </a:extLst>
          </p:cNvPr>
          <p:cNvSpPr/>
          <p:nvPr/>
        </p:nvSpPr>
        <p:spPr>
          <a:xfrm>
            <a:off x="7686260" y="3059043"/>
            <a:ext cx="1391478" cy="62947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8F639-88C6-33AE-4001-F01FBF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 panose="020F0302020204030204"/>
              </a:rPr>
              <a:t>Salary Cap Report – reds and yellows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D25E81-80E0-16D4-E20B-9F1B6BB2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558"/>
            <a:ext cx="12192000" cy="51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8F639-88C6-33AE-4001-F01FBF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 panose="020F0302020204030204"/>
              </a:rPr>
              <a:t>Salary Cap Report –  reds and yellows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5675B-E254-1CCA-6FC4-C304D9E4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third tab</a:t>
            </a:r>
            <a:r>
              <a:rPr lang="en-US">
                <a:ea typeface="+mn-lt"/>
                <a:cs typeface="+mn-lt"/>
              </a:rPr>
              <a:t> shows projects with pay on it after the end date.  </a:t>
            </a:r>
            <a:endParaRPr lang="en-US"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</a:t>
            </a:r>
            <a:r>
              <a:rPr lang="en-US">
                <a:highlight>
                  <a:srgbClr val="FF0000"/>
                </a:highlight>
                <a:ea typeface="+mn-lt"/>
                <a:cs typeface="+mn-lt"/>
              </a:rPr>
              <a:t>fourth tab</a:t>
            </a:r>
            <a:r>
              <a:rPr lang="en-US">
                <a:ea typeface="+mn-lt"/>
                <a:cs typeface="+mn-lt"/>
              </a:rPr>
              <a:t> shows individuals who do not have sufficient non-sponsored funding for their existing pay on DHHS grants.  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8F639-88C6-33AE-4001-F01FBF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 panose="020F0302020204030204"/>
              </a:rPr>
              <a:t>Salary Cap Report –  reds and yellows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5675B-E254-1CCA-6FC4-C304D9E4D0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74838"/>
            <a:ext cx="105156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9BA1E-A1BB-5488-038E-2380DADE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53" y="1777200"/>
            <a:ext cx="8921335" cy="43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8F639-88C6-33AE-4001-F01FBF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/>
              </a:rPr>
              <a:t>Salary Cap Report –  reds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5675B-E254-1CCA-6FC4-C304D9E4D0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74838"/>
            <a:ext cx="105156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7" name="Picture 6" descr="A screenshot of a spreadsheet&#10;&#10;Description automatically generated">
            <a:extLst>
              <a:ext uri="{FF2B5EF4-FFF2-40B4-BE49-F238E27FC236}">
                <a16:creationId xmlns:a16="http://schemas.microsoft.com/office/drawing/2014/main" id="{C12FB1BF-2F48-B9A1-DBB0-D02AD022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02"/>
            <a:ext cx="12192000" cy="2263892"/>
          </a:xfrm>
          <a:prstGeom prst="rect">
            <a:avLst/>
          </a:prstGeom>
        </p:spPr>
      </p:pic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1BA233AB-B4B1-9B8B-6F72-EA9C18B2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92" y="3425827"/>
            <a:ext cx="4522718" cy="34298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5C3FC5-030E-90C0-2A99-C3EDFDB69157}"/>
              </a:ext>
            </a:extLst>
          </p:cNvPr>
          <p:cNvSpPr/>
          <p:nvPr/>
        </p:nvSpPr>
        <p:spPr>
          <a:xfrm>
            <a:off x="9574695" y="1800086"/>
            <a:ext cx="2120347" cy="187739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5D071-00F0-5396-7AA0-690494523437}"/>
              </a:ext>
            </a:extLst>
          </p:cNvPr>
          <p:cNvSpPr/>
          <p:nvPr/>
        </p:nvSpPr>
        <p:spPr>
          <a:xfrm>
            <a:off x="4638260" y="1777999"/>
            <a:ext cx="1833217" cy="13252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6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8F639-88C6-33AE-4001-F01FBF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/>
              </a:rPr>
              <a:t>Salary Cap Report –  yellows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F2009-C3DF-57E0-6602-A480EEDC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5675B-E254-1CCA-6FC4-C304D9E4D0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74838"/>
            <a:ext cx="105156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B2B10-F403-F91C-A426-C9EEA5EF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856"/>
            <a:ext cx="12192000" cy="2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2" descr="A picture containing table, board, wood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98" r="9091" b="8894"/>
          <a:stretch/>
        </p:blipFill>
        <p:spPr>
          <a:xfrm>
            <a:off x="21" y="11"/>
            <a:ext cx="12191980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/>
          <p:nvPr/>
        </p:nvSpPr>
        <p:spPr>
          <a:xfrm>
            <a:off x="336884" y="321177"/>
            <a:ext cx="5735589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594805" y="640263"/>
            <a:ext cx="5221267" cy="1344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4267" b="1">
                <a:latin typeface="Georgia"/>
                <a:ea typeface="Georgia"/>
                <a:cs typeface="Georgia"/>
                <a:sym typeface="Georgia"/>
              </a:rPr>
              <a:t>Payroll </a:t>
            </a:r>
            <a:br>
              <a:rPr lang="en" sz="4267" b="1">
                <a:latin typeface="Georgia"/>
                <a:ea typeface="Georgia"/>
                <a:cs typeface="Georgia"/>
                <a:sym typeface="Georgia"/>
              </a:rPr>
            </a:br>
            <a:r>
              <a:rPr lang="en" sz="4267" b="1">
                <a:latin typeface="Georgia"/>
                <a:ea typeface="Georgia"/>
                <a:cs typeface="Georgia"/>
                <a:sym typeface="Georgia"/>
              </a:rPr>
              <a:t>Salary Cap </a:t>
            </a:r>
            <a:endParaRPr sz="4267"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594112" y="2121763"/>
            <a:ext cx="5235489" cy="37730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/>
              <a:t>Salary cap is a legislatively-mandated provision limiting the direct salary for individuals working on DHHS awards</a:t>
            </a:r>
            <a:endParaRPr sz="1467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400"/>
              <a:t>It is an effective salary limitation of the award. </a:t>
            </a:r>
            <a:endParaRPr sz="1467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" sz="2133"/>
              <a:t>Salary cap rates are available at: </a:t>
            </a:r>
            <a:r>
              <a:rPr lang="en" sz="2133" u="sng">
                <a:solidFill>
                  <a:schemeClr val="hlink"/>
                </a:solidFill>
                <a:hlinkClick r:id="rId4"/>
              </a:rPr>
              <a:t>https://grants.nih.gov/grants/policy/salcap_summary.htm</a:t>
            </a:r>
            <a:endParaRPr lang="en" sz="2133" u="sng">
              <a:solidFill>
                <a:schemeClr val="hlink"/>
              </a:solidFill>
            </a:endParaRPr>
          </a:p>
          <a:p>
            <a:pPr marL="0" indent="0">
              <a:lnSpc>
                <a:spcPct val="70000"/>
              </a:lnSpc>
              <a:buSzPts val="1800"/>
              <a:buNone/>
            </a:pPr>
            <a:endParaRPr lang="en" sz="2133" u="sng">
              <a:solidFill>
                <a:schemeClr val="hlink"/>
              </a:solidFill>
            </a:endParaRPr>
          </a:p>
          <a:p>
            <a:pPr marL="0" indent="0">
              <a:lnSpc>
                <a:spcPct val="70000"/>
              </a:lnSpc>
              <a:buSzPts val="1800"/>
              <a:buNone/>
            </a:pPr>
            <a:r>
              <a:rPr lang="en-US" sz="2133"/>
              <a:t>RSP Salary Cap page: </a:t>
            </a:r>
            <a:r>
              <a:rPr lang="en-US" sz="2133" u="sng">
                <a:hlinkClick r:id="rId5"/>
              </a:rPr>
              <a:t>https://rsp.wisc.edu/awardmgt/DHHSSalCap.cfm</a:t>
            </a:r>
            <a:endParaRPr lang="en-US" sz="2133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 b="1"/>
          </a:p>
        </p:txBody>
      </p:sp>
      <p:sp>
        <p:nvSpPr>
          <p:cNvPr id="293" name="Google Shape;293;p42"/>
          <p:cNvSpPr txBox="1">
            <a:spLocks noGrp="1"/>
          </p:cNvSpPr>
          <p:nvPr>
            <p:ph type="sldNum" idx="12"/>
          </p:nvPr>
        </p:nvSpPr>
        <p:spPr>
          <a:xfrm>
            <a:off x="6853251" y="466482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3</a:t>
            </a:fld>
            <a:endParaRPr sz="14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DA78-D204-8C74-2371-15FE5E2C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>
                <a:latin typeface="Georgia"/>
                <a:cs typeface="Calibri Light"/>
              </a:rPr>
              <a:t>Next Salary Cap Review Schedule</a:t>
            </a:r>
            <a:endParaRPr lang="en-US">
              <a:cs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B73F4-EDA9-5FA7-9C74-668C84BA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30</a:t>
            </a:fld>
            <a:endParaRPr lang="en-US"/>
          </a:p>
        </p:txBody>
      </p:sp>
      <p:pic>
        <p:nvPicPr>
          <p:cNvPr id="13" name="Content Placeholder 12" descr="A screenshot of a document&#10;&#10;Description automatically generated">
            <a:extLst>
              <a:ext uri="{FF2B5EF4-FFF2-40B4-BE49-F238E27FC236}">
                <a16:creationId xmlns:a16="http://schemas.microsoft.com/office/drawing/2014/main" id="{BC11A997-8BE2-0FC4-2FF5-759C97C3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46" y="1718121"/>
            <a:ext cx="7456265" cy="4993148"/>
          </a:xfrm>
        </p:spPr>
      </p:pic>
    </p:spTree>
    <p:extLst>
      <p:ext uri="{BB962C8B-B14F-4D97-AF65-F5344CB8AC3E}">
        <p14:creationId xmlns:p14="http://schemas.microsoft.com/office/powerpoint/2010/main" val="2993494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0957-6CAE-1E36-E1AE-E898EACF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2668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Salary Over the Cap – Current vs. Future State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2D1225-EC76-4851-A00F-B01D9E6369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7483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B9C99-91FD-64E6-B22F-BFA7D6D41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4ADC-112C-3A04-0A1C-B70DC354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300" b="1">
                <a:latin typeface="Georgia"/>
              </a:rPr>
            </a:br>
            <a:r>
              <a:rPr lang="en-US" sz="4300" b="1">
                <a:latin typeface="Georgia"/>
              </a:rPr>
              <a:t>Workday Transition and ECC</a:t>
            </a:r>
            <a:endParaRPr lang="en-US" sz="4300">
              <a:latin typeface="Georgia"/>
            </a:endParaRPr>
          </a:p>
          <a:p>
            <a:endParaRPr lang="en-US">
              <a:cs typeface="Calibri Light"/>
            </a:endParaRPr>
          </a:p>
        </p:txBody>
      </p:sp>
      <p:pic>
        <p:nvPicPr>
          <p:cNvPr id="5" name="Content Placeholder 4" descr="A diagram of a workday&#10;&#10;Description automatically generated">
            <a:extLst>
              <a:ext uri="{FF2B5EF4-FFF2-40B4-BE49-F238E27FC236}">
                <a16:creationId xmlns:a16="http://schemas.microsoft.com/office/drawing/2014/main" id="{8106411A-B20D-11FD-B9F0-E12209145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41" y="1927369"/>
            <a:ext cx="3581400" cy="2838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3CE61-E1ED-0AEB-74E3-9C93C02CF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D69E47-A18D-E6A7-D775-4DE126DE5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46340"/>
              </p:ext>
            </p:extLst>
          </p:nvPr>
        </p:nvGraphicFramePr>
        <p:xfrm>
          <a:off x="4340506" y="2353518"/>
          <a:ext cx="7050805" cy="315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616">
                  <a:extLst>
                    <a:ext uri="{9D8B030D-6E8A-4147-A177-3AD203B41FA5}">
                      <a16:colId xmlns:a16="http://schemas.microsoft.com/office/drawing/2014/main" val="2775372954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1792818335"/>
                    </a:ext>
                  </a:extLst>
                </a:gridCol>
                <a:gridCol w="1179330">
                  <a:extLst>
                    <a:ext uri="{9D8B030D-6E8A-4147-A177-3AD203B41FA5}">
                      <a16:colId xmlns:a16="http://schemas.microsoft.com/office/drawing/2014/main" val="3042941097"/>
                    </a:ext>
                  </a:extLst>
                </a:gridCol>
                <a:gridCol w="1398737">
                  <a:extLst>
                    <a:ext uri="{9D8B030D-6E8A-4147-A177-3AD203B41FA5}">
                      <a16:colId xmlns:a16="http://schemas.microsoft.com/office/drawing/2014/main" val="1688918586"/>
                    </a:ext>
                  </a:extLst>
                </a:gridCol>
                <a:gridCol w="1653853">
                  <a:extLst>
                    <a:ext uri="{9D8B030D-6E8A-4147-A177-3AD203B41FA5}">
                      <a16:colId xmlns:a16="http://schemas.microsoft.com/office/drawing/2014/main" val="1244812361"/>
                    </a:ext>
                  </a:extLst>
                </a:gridCol>
              </a:tblGrid>
              <a:tr h="1141256">
                <a:tc>
                  <a:txBody>
                    <a:bodyPr/>
                    <a:lstStyle/>
                    <a:p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Period of performance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Pre-Review and Cert Period Schedule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ERP System for Viewing Finances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ERP System for Transfers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Version of ECC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95576"/>
                  </a:ext>
                </a:extLst>
              </a:tr>
              <a:tr h="695623"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July-Dec 2024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Feb 1  - April 30, 2025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SFS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SFS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Old - SFS data source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16276"/>
                  </a:ext>
                </a:extLst>
              </a:tr>
              <a:tr h="695623"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Jan-June 2025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Aug 1 - Oct 31, 2025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SFS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Workday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Old - SFS data source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29437"/>
                  </a:ext>
                </a:extLst>
              </a:tr>
              <a:tr h="619540"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July-Dec 2025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Feb 1  - April 30, 2026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Workday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Workday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New - WD data source</a:t>
                      </a:r>
                      <a:endParaRPr lang="en-US" sz="18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37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5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B743C-FDA2-3705-C1F8-6BE0A0FB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Georgia"/>
              </a:rPr>
              <a:t>Resources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7AE2-CBF0-E662-8069-CA63DFFB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  <a:hlinkClick r:id="rId2"/>
              </a:rPr>
              <a:t>DHHS Salary Cap Guidance</a:t>
            </a: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ea typeface="+mn-lt"/>
              <a:cs typeface="+mn-lt"/>
            </a:endParaRPr>
          </a:p>
          <a:p>
            <a:r>
              <a:rPr lang="en-US" sz="2200" dirty="0">
                <a:ea typeface="+mn-lt"/>
                <a:cs typeface="+mn-lt"/>
                <a:hlinkClick r:id="rId3"/>
              </a:rPr>
              <a:t>https://rsp.wisc.edu/awardmgt/DHHSSalCap.cfm</a:t>
            </a:r>
            <a:endParaRPr lang="en-US" sz="2200" dirty="0">
              <a:cs typeface="Calibri" panose="020F0502020204030204"/>
            </a:endParaRPr>
          </a:p>
          <a:p>
            <a:endParaRPr lang="en-US" sz="2200">
              <a:ea typeface="+mn-lt"/>
              <a:cs typeface="+mn-lt"/>
            </a:endParaRP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4E28637-DE48-F8A4-109A-3AB7F61B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06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2D629-3563-0450-410F-3BD288FE3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50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673AA-C041-B492-AAEB-3C9F62AF1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A screenshot of a report&#10;&#10;Description automatically generated">
            <a:extLst>
              <a:ext uri="{FF2B5EF4-FFF2-40B4-BE49-F238E27FC236}">
                <a16:creationId xmlns:a16="http://schemas.microsoft.com/office/drawing/2014/main" id="{66CADACB-376F-CFD6-5444-BF933A9B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23837"/>
            <a:ext cx="110109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60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65153-C130-0BCF-6EDE-D59DBED98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93B7-7308-AF47-7FBC-18DED00EA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66675"/>
            <a:ext cx="89058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9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9C9FF9-3EB3-8FF6-888A-7588129CC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 descr="A white paper with text and numbers&#10;&#10;Description automatically generated">
            <a:extLst>
              <a:ext uri="{FF2B5EF4-FFF2-40B4-BE49-F238E27FC236}">
                <a16:creationId xmlns:a16="http://schemas.microsoft.com/office/drawing/2014/main" id="{E23BB2AB-D53B-4727-5F1A-1F853AF2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47737"/>
            <a:ext cx="107442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63073-CE7F-FA4A-7EA3-E65E7E13F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48A04-C661-815D-8F2F-7796A917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48" y="0"/>
            <a:ext cx="8640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2" descr="A picture containing table, board, wood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98" r="9091" b="8894"/>
          <a:stretch/>
        </p:blipFill>
        <p:spPr>
          <a:xfrm>
            <a:off x="21" y="11"/>
            <a:ext cx="12191980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/>
          <p:nvPr/>
        </p:nvSpPr>
        <p:spPr>
          <a:xfrm>
            <a:off x="336884" y="321177"/>
            <a:ext cx="11104160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594805" y="640263"/>
            <a:ext cx="5221267" cy="1344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4000" b="1">
                <a:latin typeface="Georgia"/>
                <a:ea typeface="Georgia"/>
                <a:cs typeface="Georgia"/>
                <a:sym typeface="Georgia"/>
              </a:rPr>
              <a:t>Payroll</a:t>
            </a:r>
            <a:br>
              <a:rPr lang="en" sz="4000" b="1">
                <a:latin typeface="Georgia"/>
                <a:ea typeface="Georgia"/>
                <a:cs typeface="Georgia"/>
                <a:sym typeface="Georgia"/>
              </a:rPr>
            </a:br>
            <a:r>
              <a:rPr lang="en" sz="4000" b="1">
                <a:latin typeface="Georgia"/>
                <a:ea typeface="Georgia"/>
                <a:cs typeface="Georgia"/>
                <a:sym typeface="Georgia"/>
              </a:rPr>
              <a:t>Salary Cap  </a:t>
            </a:r>
            <a:endParaRPr sz="4000"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594111" y="1828801"/>
            <a:ext cx="10493541" cy="40659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DHHS usually updates salary cap levels sometimes around Jan-Mar, so it’s a good idea to check before proposal submission. Once released by HHS, Notice is sent to the College/School group.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---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Note that the salary lookup tool for C-basis employees provides their 9-month salary rates, so they might still be over the cap: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$221,900/ 12 = $18,491 per month * 9 months = </a:t>
            </a:r>
            <a:r>
              <a:rPr lang="en-US" sz="2400">
                <a:solidFill>
                  <a:srgbClr val="FF0000"/>
                </a:solidFill>
              </a:rPr>
              <a:t>$166,425 salary cap </a:t>
            </a:r>
            <a:r>
              <a:rPr lang="en-US" sz="2400"/>
              <a:t>for C-basis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---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When the updated salary cap level is announced, awards should be updated with the new effective date / rate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r>
              <a:rPr lang="en-US" sz="2400"/>
              <a:t>UW Madison uses the new rate effective date in the Notice, good to annually check and update</a:t>
            </a:r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/>
          </a:p>
          <a:p>
            <a:pPr marL="0" indent="0">
              <a:lnSpc>
                <a:spcPct val="70000"/>
              </a:lnSpc>
              <a:spcBef>
                <a:spcPts val="1067"/>
              </a:spcBef>
              <a:buClr>
                <a:schemeClr val="dk1"/>
              </a:buClr>
              <a:buSzPts val="1800"/>
              <a:buNone/>
            </a:pPr>
            <a:endParaRPr sz="2400" b="1"/>
          </a:p>
        </p:txBody>
      </p:sp>
      <p:sp>
        <p:nvSpPr>
          <p:cNvPr id="293" name="Google Shape;293;p42"/>
          <p:cNvSpPr txBox="1">
            <a:spLocks noGrp="1"/>
          </p:cNvSpPr>
          <p:nvPr>
            <p:ph type="sldNum" idx="12"/>
          </p:nvPr>
        </p:nvSpPr>
        <p:spPr>
          <a:xfrm>
            <a:off x="6853251" y="466482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4</a:t>
            </a:fld>
            <a:endParaRPr sz="14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5F020-58CA-EA17-F35B-70BDEB840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50E900-1810-7A7E-C3DB-3A032B85EC2E}"/>
                  </a:ext>
                </a:extLst>
              </p14:cNvPr>
              <p14:cNvContentPartPr/>
              <p14:nvPr/>
            </p14:nvContentPartPr>
            <p14:xfrm>
              <a:off x="4273330" y="5523220"/>
              <a:ext cx="283356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50E900-1810-7A7E-C3DB-3A032B85EC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9330" y="5413761"/>
                <a:ext cx="2941200" cy="24555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AAC18B-3C95-8A30-0F9F-89473AEC5D01}"/>
              </a:ext>
            </a:extLst>
          </p:cNvPr>
          <p:cNvSpPr txBox="1"/>
          <p:nvPr/>
        </p:nvSpPr>
        <p:spPr>
          <a:xfrm>
            <a:off x="810939" y="792853"/>
            <a:ext cx="106344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Georgia" panose="02040502050405020303" pitchFamily="18" charset="0"/>
              </a:rPr>
              <a:t>NIH Notice on Salary Cap Update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A8AE-D16F-21FA-1899-8CAD18C3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431F6-B414-97B6-344B-2E9750490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59" y="1737665"/>
            <a:ext cx="7341475" cy="43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C8DB27-4ACF-F032-923B-6C8281B8A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81" y="2195539"/>
            <a:ext cx="6236424" cy="805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A8B1-36D3-954E-5100-FFE379184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4194AD8-C463-EBB6-0B34-E6C8BBEB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75" y="2442711"/>
            <a:ext cx="5943600" cy="83947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D11C77-8681-999E-C856-F12516E73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375" y="3451726"/>
            <a:ext cx="5943600" cy="133985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10F5AAB-F97B-B9E4-8BEC-F7B302E13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99" y="3274035"/>
            <a:ext cx="5614516" cy="839470"/>
          </a:xfrm>
          <a:prstGeom prst="rect">
            <a:avLst/>
          </a:prstGeom>
        </p:spPr>
      </p:pic>
      <p:pic>
        <p:nvPicPr>
          <p:cNvPr id="8" name="Picture 7" descr="Graphical user interface, text, Word&#10;&#10;Description automatically generated">
            <a:extLst>
              <a:ext uri="{FF2B5EF4-FFF2-40B4-BE49-F238E27FC236}">
                <a16:creationId xmlns:a16="http://schemas.microsoft.com/office/drawing/2014/main" id="{30C831D0-FFAB-3A95-7B13-D0104B8A8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5" y="4640619"/>
            <a:ext cx="5943600" cy="9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2659FC-19CB-D4E4-EDF8-099CCDED2A63}"/>
              </a:ext>
            </a:extLst>
          </p:cNvPr>
          <p:cNvSpPr txBox="1"/>
          <p:nvPr/>
        </p:nvSpPr>
        <p:spPr>
          <a:xfrm>
            <a:off x="1316334" y="1831021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Roboto-Regular"/>
              </a:rPr>
              <a:t>National Institutes of Health (NIH)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9A56D-93F8-C88C-7CB9-EAAD4519BB4F}"/>
              </a:ext>
            </a:extLst>
          </p:cNvPr>
          <p:cNvSpPr txBox="1"/>
          <p:nvPr/>
        </p:nvSpPr>
        <p:spPr>
          <a:xfrm>
            <a:off x="7320589" y="1796016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>
                <a:effectLst/>
                <a:latin typeface="Roboto-Regular"/>
              </a:rPr>
              <a:t>Substance Abuse and Mental Health </a:t>
            </a:r>
          </a:p>
          <a:p>
            <a:pPr algn="ctr"/>
            <a:r>
              <a:rPr lang="en-US" b="1" i="0">
                <a:effectLst/>
                <a:latin typeface="Roboto-Regular"/>
              </a:rPr>
              <a:t>Services Administration (SAMHSA)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26F58-3DE7-9501-EA39-F5AF9C3DFE59}"/>
              </a:ext>
            </a:extLst>
          </p:cNvPr>
          <p:cNvSpPr txBox="1"/>
          <p:nvPr/>
        </p:nvSpPr>
        <p:spPr>
          <a:xfrm>
            <a:off x="711330" y="2933799"/>
            <a:ext cx="476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>
                <a:effectLst/>
                <a:latin typeface="Roboto-Regular"/>
              </a:rPr>
              <a:t>Agency for Healthcare Research and Quality</a:t>
            </a:r>
          </a:p>
          <a:p>
            <a:pPr algn="ctr"/>
            <a:r>
              <a:rPr lang="en-US" b="1">
                <a:latin typeface="Roboto-Regular"/>
              </a:rPr>
              <a:t>(AHRQ)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248C6-F1FF-E903-E4BA-8B02D048D312}"/>
              </a:ext>
            </a:extLst>
          </p:cNvPr>
          <p:cNvSpPr txBox="1"/>
          <p:nvPr/>
        </p:nvSpPr>
        <p:spPr>
          <a:xfrm>
            <a:off x="1167932" y="4101203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Roboto-Regular"/>
              </a:rPr>
              <a:t>Food and Drug Administration</a:t>
            </a:r>
          </a:p>
          <a:p>
            <a:pPr algn="ctr"/>
            <a:r>
              <a:rPr lang="en-US" b="1">
                <a:latin typeface="Roboto-Regular"/>
              </a:rPr>
              <a:t>(FDA)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A0EF1B-D304-085B-7D22-0BABC339E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596" y="5416761"/>
            <a:ext cx="6249272" cy="733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6DC843-7345-54C8-897A-8E7D70E3CDC8}"/>
              </a:ext>
            </a:extLst>
          </p:cNvPr>
          <p:cNvSpPr txBox="1"/>
          <p:nvPr/>
        </p:nvSpPr>
        <p:spPr>
          <a:xfrm>
            <a:off x="5969375" y="5045075"/>
            <a:ext cx="692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Roboto-Regular"/>
              </a:rPr>
              <a:t>Centers for Disease Control and Prevention (CDC)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B74602D-F1DE-C624-ED3B-1EAA3B8C99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Georgia" panose="02040502050405020303" pitchFamily="18" charset="0"/>
              </a:rPr>
              <a:t>Notice of Award Language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F757-DF94-84F2-7B2E-121D0A93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anose="02040502050405020303" pitchFamily="18" charset="0"/>
              </a:rPr>
              <a:t>Who is Affected?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D635-CBA0-D47B-1F94-39DAC2B9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Anyone over $221,900 annualized salary/FTE rate in a pay period</a:t>
            </a:r>
          </a:p>
          <a:p>
            <a:endParaRPr lang="en-US"/>
          </a:p>
          <a:p>
            <a:r>
              <a:rPr lang="en-US"/>
              <a:t>Folks paid on HHS Direct/Flow Through awards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https://www.hhs.gov/about/agencies/hhs-agencies-and-offices/index.html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A590-0740-6A3D-ED26-424C7698A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4847DB-79A2-AE1E-403B-9D3D9A101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79" y="4918549"/>
            <a:ext cx="1905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A0779-EE57-E7E0-2F67-C622948FC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62" y="4829635"/>
            <a:ext cx="190500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19DE5-198E-6C26-8EB4-15FA75EFC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583" y="5027542"/>
            <a:ext cx="1608518" cy="1286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DC34D-62DC-71AA-3E26-7D671AA9B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930" y="4918549"/>
            <a:ext cx="1905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C6C57-8560-DDBB-7323-AF254AC76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738" y="4968875"/>
            <a:ext cx="1905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404D5-8DBD-5271-9390-27E16FA58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226" y="498212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r>
              <a:rPr lang="en-US" sz="3733" b="1">
                <a:solidFill>
                  <a:srgbClr val="FF0000"/>
                </a:solidFill>
              </a:rPr>
              <a:t>How much can I include in my budget?</a:t>
            </a:r>
            <a:endParaRPr lang="en-US"/>
          </a:p>
          <a:p>
            <a:pPr marL="186055" indent="0" algn="ctr">
              <a:buNone/>
            </a:pPr>
            <a:endParaRPr lang="en-US" sz="4250">
              <a:ea typeface="Calibri"/>
              <a:cs typeface="Calibri"/>
            </a:endParaRPr>
          </a:p>
          <a:p>
            <a:pPr marL="186055" indent="0" algn="ctr">
              <a:buNone/>
            </a:pPr>
            <a:r>
              <a:rPr lang="en-US" sz="4250">
                <a:ea typeface="Calibri"/>
                <a:cs typeface="Calibri"/>
              </a:rPr>
              <a:t>PI Salary: $250,000 – 30% effort, Academic Appt</a:t>
            </a:r>
          </a:p>
          <a:p>
            <a:pPr marL="186055" indent="0" algn="ctr">
              <a:buNone/>
            </a:pPr>
            <a:r>
              <a:rPr lang="en-US" sz="4250">
                <a:ea typeface="Calibri"/>
                <a:cs typeface="Calibri"/>
              </a:rPr>
              <a:t>Cap: $221,900</a:t>
            </a:r>
          </a:p>
          <a:p>
            <a:pPr marL="186055" indent="0" algn="ctr">
              <a:buNone/>
            </a:pPr>
            <a:r>
              <a:rPr lang="en-US" sz="4250">
                <a:ea typeface="Calibri"/>
                <a:cs typeface="Calibri"/>
              </a:rPr>
              <a:t>Request: $66,570 salary/year  ($221,900 x 0.3)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85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972-3591-457E-BE51-97FF6ED6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Georgia" panose="02040502050405020303" pitchFamily="18" charset="0"/>
              </a:rPr>
              <a:t>DHHS Salary 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543D8-076C-7BDE-3CB8-E70D199A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553" y="1810327"/>
            <a:ext cx="11439728" cy="489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6055" indent="0" algn="ctr">
              <a:buNone/>
            </a:pPr>
            <a:r>
              <a:rPr lang="en-US" sz="3733" b="1">
                <a:solidFill>
                  <a:srgbClr val="FF0000"/>
                </a:solidFill>
              </a:rPr>
              <a:t>How much can I include in my budget?</a:t>
            </a:r>
            <a:endParaRPr lang="en-US"/>
          </a:p>
          <a:p>
            <a:pPr marL="186055" indent="0" algn="ctr">
              <a:buNone/>
            </a:pPr>
            <a:r>
              <a:rPr lang="en-US" sz="3700" b="1">
                <a:solidFill>
                  <a:srgbClr val="FF0000"/>
                </a:solidFill>
              </a:rPr>
              <a:t>RAMP Budget View</a:t>
            </a:r>
            <a:endParaRPr lang="en-US" sz="3700" b="1">
              <a:solidFill>
                <a:srgbClr val="FF0000"/>
              </a:solidFill>
              <a:ea typeface="Calibri"/>
              <a:cs typeface="Calibri"/>
            </a:endParaRPr>
          </a:p>
          <a:p>
            <a:pPr marL="186055" indent="0" algn="ctr">
              <a:buNone/>
            </a:pPr>
            <a:endParaRPr lang="en-US" sz="4267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3" name="Picture 2" descr="A yellow and black text&#10;&#10;Description automatically generated">
            <a:extLst>
              <a:ext uri="{FF2B5EF4-FFF2-40B4-BE49-F238E27FC236}">
                <a16:creationId xmlns:a16="http://schemas.microsoft.com/office/drawing/2014/main" id="{F3BBF28B-65AB-E218-7365-4A7424D3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39" y="3245280"/>
            <a:ext cx="2781300" cy="933450"/>
          </a:xfrm>
          <a:prstGeom prst="rect">
            <a:avLst/>
          </a:prstGeom>
        </p:spPr>
      </p:pic>
      <p:pic>
        <p:nvPicPr>
          <p:cNvPr id="4" name="Picture 3" descr="A white rectangular object with a blue square&#10;&#10;Description automatically generated">
            <a:extLst>
              <a:ext uri="{FF2B5EF4-FFF2-40B4-BE49-F238E27FC236}">
                <a16:creationId xmlns:a16="http://schemas.microsoft.com/office/drawing/2014/main" id="{5BD2152F-0F7D-0CBB-C993-F0F5E6B95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56" y="3263492"/>
            <a:ext cx="4181475" cy="8953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111ACA9-F420-F51E-A625-90B97D2E8B00}"/>
              </a:ext>
            </a:extLst>
          </p:cNvPr>
          <p:cNvSpPr/>
          <p:nvPr/>
        </p:nvSpPr>
        <p:spPr>
          <a:xfrm>
            <a:off x="4901691" y="3578087"/>
            <a:ext cx="552173" cy="27608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21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PowerPoint Presentation</vt:lpstr>
      <vt:lpstr>DHHS Salary Cap:  A Quick Primer  From Proposal to Effort Certification</vt:lpstr>
      <vt:lpstr>Payroll  Salary Cap </vt:lpstr>
      <vt:lpstr>Payroll Salary Cap  </vt:lpstr>
      <vt:lpstr>PowerPoint Presentation</vt:lpstr>
      <vt:lpstr>PowerPoint Presentation</vt:lpstr>
      <vt:lpstr>Who is Affected?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DHHS Salary Cap</vt:lpstr>
      <vt:lpstr>PowerPoint Presentation</vt:lpstr>
      <vt:lpstr>Salary Cap Report – Suggested tab</vt:lpstr>
      <vt:lpstr>Salary Cap Report – Suggested tab</vt:lpstr>
      <vt:lpstr>Salary Cap Report – Suggested tab</vt:lpstr>
      <vt:lpstr>PowerPoint Presentation</vt:lpstr>
      <vt:lpstr>Salary Cap Report – reds and yellows</vt:lpstr>
      <vt:lpstr>Salary Cap Report –  reds and yellows</vt:lpstr>
      <vt:lpstr>Salary Cap Report –  reds and yellows</vt:lpstr>
      <vt:lpstr>Salary Cap Report –  reds</vt:lpstr>
      <vt:lpstr>Salary Cap Report –  yellows</vt:lpstr>
      <vt:lpstr>Next Salary Cap Review Schedule</vt:lpstr>
      <vt:lpstr>Salary Over the Cap – Current vs. Future State</vt:lpstr>
      <vt:lpstr> Workday Transition and ECC 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revision>31</cp:revision>
  <dcterms:created xsi:type="dcterms:W3CDTF">2017-07-11T15:13:22Z</dcterms:created>
  <dcterms:modified xsi:type="dcterms:W3CDTF">2024-11-11T20:13:02Z</dcterms:modified>
</cp:coreProperties>
</file>